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6327"/>
  </p:normalViewPr>
  <p:slideViewPr>
    <p:cSldViewPr snapToGrid="0">
      <p:cViewPr varScale="1">
        <p:scale>
          <a:sx n="91" d="100"/>
          <a:sy n="91" d="100"/>
        </p:scale>
        <p:origin x="10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8DEAE938-74A1-134C-B256-12DC4818A82B}" type="datetimeFigureOut">
              <a:rPr lang="x-none" smtClean="0"/>
              <a:t>12/10/2022</a:t>
            </a:fld>
            <a:endParaRPr lang="x-none"/>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x-none"/>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CE683381-D817-6F4E-8EE7-FA957E9F2C6A}" type="slidenum">
              <a:rPr lang="x-none" smtClean="0"/>
              <a:t>‹#›</a:t>
            </a:fld>
            <a:endParaRPr lang="x-none"/>
          </a:p>
        </p:txBody>
      </p:sp>
    </p:spTree>
    <p:extLst>
      <p:ext uri="{BB962C8B-B14F-4D97-AF65-F5344CB8AC3E}">
        <p14:creationId xmlns:p14="http://schemas.microsoft.com/office/powerpoint/2010/main" val="41193163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DEAE938-74A1-134C-B256-12DC4818A82B}" type="datetimeFigureOut">
              <a:rPr lang="x-none" smtClean="0"/>
              <a:t>12/10/2022</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CE683381-D817-6F4E-8EE7-FA957E9F2C6A}" type="slidenum">
              <a:rPr lang="x-none" smtClean="0"/>
              <a:t>‹#›</a:t>
            </a:fld>
            <a:endParaRPr lang="x-none"/>
          </a:p>
        </p:txBody>
      </p:sp>
    </p:spTree>
    <p:extLst>
      <p:ext uri="{BB962C8B-B14F-4D97-AF65-F5344CB8AC3E}">
        <p14:creationId xmlns:p14="http://schemas.microsoft.com/office/powerpoint/2010/main" val="7841289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8DEAE938-74A1-134C-B256-12DC4818A82B}" type="datetimeFigureOut">
              <a:rPr lang="x-none" smtClean="0"/>
              <a:t>12/10/2022</a:t>
            </a:fld>
            <a:endParaRPr lang="x-none"/>
          </a:p>
        </p:txBody>
      </p:sp>
      <p:sp>
        <p:nvSpPr>
          <p:cNvPr id="5" name="Footer Placeholder 4"/>
          <p:cNvSpPr>
            <a:spLocks noGrp="1"/>
          </p:cNvSpPr>
          <p:nvPr>
            <p:ph type="ftr" sz="quarter" idx="11"/>
          </p:nvPr>
        </p:nvSpPr>
        <p:spPr>
          <a:xfrm>
            <a:off x="774923" y="5951811"/>
            <a:ext cx="7896279" cy="365125"/>
          </a:xfrm>
        </p:spPr>
        <p:txBody>
          <a:bodyPr/>
          <a:lstStyle/>
          <a:p>
            <a:endParaRPr lang="x-none"/>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CE683381-D817-6F4E-8EE7-FA957E9F2C6A}" type="slidenum">
              <a:rPr lang="x-none" smtClean="0"/>
              <a:t>‹#›</a:t>
            </a:fld>
            <a:endParaRPr lang="x-none"/>
          </a:p>
        </p:txBody>
      </p:sp>
    </p:spTree>
    <p:extLst>
      <p:ext uri="{BB962C8B-B14F-4D97-AF65-F5344CB8AC3E}">
        <p14:creationId xmlns:p14="http://schemas.microsoft.com/office/powerpoint/2010/main" val="1775961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DEAE938-74A1-134C-B256-12DC4818A82B}" type="datetimeFigureOut">
              <a:rPr lang="x-none" smtClean="0"/>
              <a:t>12/10/2022</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a:xfrm>
            <a:off x="10558300" y="5956137"/>
            <a:ext cx="1052508" cy="365125"/>
          </a:xfrm>
        </p:spPr>
        <p:txBody>
          <a:bodyPr/>
          <a:lstStyle/>
          <a:p>
            <a:fld id="{CE683381-D817-6F4E-8EE7-FA957E9F2C6A}" type="slidenum">
              <a:rPr lang="x-none" smtClean="0"/>
              <a:t>‹#›</a:t>
            </a:fld>
            <a:endParaRPr lang="x-none"/>
          </a:p>
        </p:txBody>
      </p:sp>
    </p:spTree>
    <p:extLst>
      <p:ext uri="{BB962C8B-B14F-4D97-AF65-F5344CB8AC3E}">
        <p14:creationId xmlns:p14="http://schemas.microsoft.com/office/powerpoint/2010/main" val="4126883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8DEAE938-74A1-134C-B256-12DC4818A82B}" type="datetimeFigureOut">
              <a:rPr lang="x-none" smtClean="0"/>
              <a:t>12/10/2022</a:t>
            </a:fld>
            <a:endParaRPr lang="x-none"/>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x-none"/>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CE683381-D817-6F4E-8EE7-FA957E9F2C6A}" type="slidenum">
              <a:rPr lang="x-none" smtClean="0"/>
              <a:t>‹#›</a:t>
            </a:fld>
            <a:endParaRPr lang="x-none"/>
          </a:p>
        </p:txBody>
      </p:sp>
    </p:spTree>
    <p:extLst>
      <p:ext uri="{BB962C8B-B14F-4D97-AF65-F5344CB8AC3E}">
        <p14:creationId xmlns:p14="http://schemas.microsoft.com/office/powerpoint/2010/main" val="879547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DEAE938-74A1-134C-B256-12DC4818A82B}" type="datetimeFigureOut">
              <a:rPr lang="x-none" smtClean="0"/>
              <a:t>12/10/2022</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CE683381-D817-6F4E-8EE7-FA957E9F2C6A}" type="slidenum">
              <a:rPr lang="x-none" smtClean="0"/>
              <a:t>‹#›</a:t>
            </a:fld>
            <a:endParaRPr lang="x-none"/>
          </a:p>
        </p:txBody>
      </p:sp>
    </p:spTree>
    <p:extLst>
      <p:ext uri="{BB962C8B-B14F-4D97-AF65-F5344CB8AC3E}">
        <p14:creationId xmlns:p14="http://schemas.microsoft.com/office/powerpoint/2010/main" val="10722606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DEAE938-74A1-134C-B256-12DC4818A82B}" type="datetimeFigureOut">
              <a:rPr lang="x-none" smtClean="0"/>
              <a:t>12/10/2022</a:t>
            </a:fld>
            <a:endParaRPr lang="x-none"/>
          </a:p>
        </p:txBody>
      </p:sp>
      <p:sp>
        <p:nvSpPr>
          <p:cNvPr id="8" name="Footer Placeholder 7"/>
          <p:cNvSpPr>
            <a:spLocks noGrp="1"/>
          </p:cNvSpPr>
          <p:nvPr>
            <p:ph type="ftr" sz="quarter" idx="11"/>
          </p:nvPr>
        </p:nvSpPr>
        <p:spPr/>
        <p:txBody>
          <a:bodyPr/>
          <a:lstStyle/>
          <a:p>
            <a:endParaRPr lang="x-none"/>
          </a:p>
        </p:txBody>
      </p:sp>
      <p:sp>
        <p:nvSpPr>
          <p:cNvPr id="9" name="Slide Number Placeholder 8"/>
          <p:cNvSpPr>
            <a:spLocks noGrp="1"/>
          </p:cNvSpPr>
          <p:nvPr>
            <p:ph type="sldNum" sz="quarter" idx="12"/>
          </p:nvPr>
        </p:nvSpPr>
        <p:spPr/>
        <p:txBody>
          <a:bodyPr/>
          <a:lstStyle/>
          <a:p>
            <a:fld id="{CE683381-D817-6F4E-8EE7-FA957E9F2C6A}" type="slidenum">
              <a:rPr lang="x-none" smtClean="0"/>
              <a:t>‹#›</a:t>
            </a:fld>
            <a:endParaRPr lang="x-none"/>
          </a:p>
        </p:txBody>
      </p:sp>
    </p:spTree>
    <p:extLst>
      <p:ext uri="{BB962C8B-B14F-4D97-AF65-F5344CB8AC3E}">
        <p14:creationId xmlns:p14="http://schemas.microsoft.com/office/powerpoint/2010/main" val="2763538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DEAE938-74A1-134C-B256-12DC4818A82B}" type="datetimeFigureOut">
              <a:rPr lang="x-none" smtClean="0"/>
              <a:t>12/10/2022</a:t>
            </a:fld>
            <a:endParaRPr lang="x-none"/>
          </a:p>
        </p:txBody>
      </p:sp>
      <p:sp>
        <p:nvSpPr>
          <p:cNvPr id="4" name="Footer Placeholder 3"/>
          <p:cNvSpPr>
            <a:spLocks noGrp="1"/>
          </p:cNvSpPr>
          <p:nvPr>
            <p:ph type="ftr" sz="quarter" idx="11"/>
          </p:nvPr>
        </p:nvSpPr>
        <p:spPr/>
        <p:txBody>
          <a:bodyPr/>
          <a:lstStyle/>
          <a:p>
            <a:endParaRPr lang="x-none"/>
          </a:p>
        </p:txBody>
      </p:sp>
      <p:sp>
        <p:nvSpPr>
          <p:cNvPr id="5" name="Slide Number Placeholder 4"/>
          <p:cNvSpPr>
            <a:spLocks noGrp="1"/>
          </p:cNvSpPr>
          <p:nvPr>
            <p:ph type="sldNum" sz="quarter" idx="12"/>
          </p:nvPr>
        </p:nvSpPr>
        <p:spPr/>
        <p:txBody>
          <a:bodyPr/>
          <a:lstStyle/>
          <a:p>
            <a:fld id="{CE683381-D817-6F4E-8EE7-FA957E9F2C6A}" type="slidenum">
              <a:rPr lang="x-none" smtClean="0"/>
              <a:t>‹#›</a:t>
            </a:fld>
            <a:endParaRPr lang="x-none"/>
          </a:p>
        </p:txBody>
      </p:sp>
    </p:spTree>
    <p:extLst>
      <p:ext uri="{BB962C8B-B14F-4D97-AF65-F5344CB8AC3E}">
        <p14:creationId xmlns:p14="http://schemas.microsoft.com/office/powerpoint/2010/main" val="7804845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EAE938-74A1-134C-B256-12DC4818A82B}" type="datetimeFigureOut">
              <a:rPr lang="x-none" smtClean="0"/>
              <a:t>12/10/2022</a:t>
            </a:fld>
            <a:endParaRPr lang="x-none"/>
          </a:p>
        </p:txBody>
      </p:sp>
      <p:sp>
        <p:nvSpPr>
          <p:cNvPr id="3" name="Footer Placeholder 2"/>
          <p:cNvSpPr>
            <a:spLocks noGrp="1"/>
          </p:cNvSpPr>
          <p:nvPr>
            <p:ph type="ftr" sz="quarter" idx="11"/>
          </p:nvPr>
        </p:nvSpPr>
        <p:spPr/>
        <p:txBody>
          <a:bodyPr/>
          <a:lstStyle/>
          <a:p>
            <a:endParaRPr lang="x-none"/>
          </a:p>
        </p:txBody>
      </p:sp>
      <p:sp>
        <p:nvSpPr>
          <p:cNvPr id="4" name="Slide Number Placeholder 3"/>
          <p:cNvSpPr>
            <a:spLocks noGrp="1"/>
          </p:cNvSpPr>
          <p:nvPr>
            <p:ph type="sldNum" sz="quarter" idx="12"/>
          </p:nvPr>
        </p:nvSpPr>
        <p:spPr/>
        <p:txBody>
          <a:bodyPr/>
          <a:lstStyle/>
          <a:p>
            <a:fld id="{CE683381-D817-6F4E-8EE7-FA957E9F2C6A}" type="slidenum">
              <a:rPr lang="x-none" smtClean="0"/>
              <a:t>‹#›</a:t>
            </a:fld>
            <a:endParaRPr lang="x-none"/>
          </a:p>
        </p:txBody>
      </p:sp>
    </p:spTree>
    <p:extLst>
      <p:ext uri="{BB962C8B-B14F-4D97-AF65-F5344CB8AC3E}">
        <p14:creationId xmlns:p14="http://schemas.microsoft.com/office/powerpoint/2010/main" val="489829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8DEAE938-74A1-134C-B256-12DC4818A82B}" type="datetimeFigureOut">
              <a:rPr lang="x-none" smtClean="0"/>
              <a:t>12/10/2022</a:t>
            </a:fld>
            <a:endParaRPr lang="x-none"/>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x-none"/>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CE683381-D817-6F4E-8EE7-FA957E9F2C6A}" type="slidenum">
              <a:rPr lang="x-none" smtClean="0"/>
              <a:t>‹#›</a:t>
            </a:fld>
            <a:endParaRPr lang="x-none"/>
          </a:p>
        </p:txBody>
      </p:sp>
    </p:spTree>
    <p:extLst>
      <p:ext uri="{BB962C8B-B14F-4D97-AF65-F5344CB8AC3E}">
        <p14:creationId xmlns:p14="http://schemas.microsoft.com/office/powerpoint/2010/main" val="690362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DEAE938-74A1-134C-B256-12DC4818A82B}" type="datetimeFigureOut">
              <a:rPr lang="x-none" smtClean="0"/>
              <a:t>12/10/2022</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CE683381-D817-6F4E-8EE7-FA957E9F2C6A}" type="slidenum">
              <a:rPr lang="x-none" smtClean="0"/>
              <a:t>‹#›</a:t>
            </a:fld>
            <a:endParaRPr lang="x-none"/>
          </a:p>
        </p:txBody>
      </p:sp>
    </p:spTree>
    <p:extLst>
      <p:ext uri="{BB962C8B-B14F-4D97-AF65-F5344CB8AC3E}">
        <p14:creationId xmlns:p14="http://schemas.microsoft.com/office/powerpoint/2010/main" val="35097379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8DEAE938-74A1-134C-B256-12DC4818A82B}" type="datetimeFigureOut">
              <a:rPr lang="x-none" smtClean="0"/>
              <a:t>12/10/2022</a:t>
            </a:fld>
            <a:endParaRPr lang="x-none"/>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x-none"/>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CE683381-D817-6F4E-8EE7-FA957E9F2C6A}" type="slidenum">
              <a:rPr lang="x-none" smtClean="0"/>
              <a:t>‹#›</a:t>
            </a:fld>
            <a:endParaRPr lang="x-none"/>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1436631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tif"/><Relationship Id="rId5" Type="http://schemas.openxmlformats.org/officeDocument/2006/relationships/image" Target="../media/image4.tif"/><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 xmlns:a16="http://schemas.microsoft.com/office/drawing/2014/main" id="{25F3A91A-068D-3221-5BF6-FF11303F9221}"/>
              </a:ext>
            </a:extLst>
          </p:cNvPr>
          <p:cNvGraphicFramePr>
            <a:graphicFrameLocks noGrp="1"/>
          </p:cNvGraphicFramePr>
          <p:nvPr>
            <p:extLst>
              <p:ext uri="{D42A27DB-BD31-4B8C-83A1-F6EECF244321}">
                <p14:modId xmlns:p14="http://schemas.microsoft.com/office/powerpoint/2010/main" val="4103063885"/>
              </p:ext>
            </p:extLst>
          </p:nvPr>
        </p:nvGraphicFramePr>
        <p:xfrm>
          <a:off x="467138" y="683860"/>
          <a:ext cx="11261036" cy="5386920"/>
        </p:xfrm>
        <a:graphic>
          <a:graphicData uri="http://schemas.openxmlformats.org/drawingml/2006/table">
            <a:tbl>
              <a:tblPr firstRow="1" bandRow="1">
                <a:tableStyleId>{5C22544A-7EE6-4342-B048-85BDC9FD1C3A}</a:tableStyleId>
              </a:tblPr>
              <a:tblGrid>
                <a:gridCol w="3671229">
                  <a:extLst>
                    <a:ext uri="{9D8B030D-6E8A-4147-A177-3AD203B41FA5}">
                      <a16:colId xmlns="" xmlns:a16="http://schemas.microsoft.com/office/drawing/2014/main" val="1557389890"/>
                    </a:ext>
                  </a:extLst>
                </a:gridCol>
                <a:gridCol w="3874417">
                  <a:extLst>
                    <a:ext uri="{9D8B030D-6E8A-4147-A177-3AD203B41FA5}">
                      <a16:colId xmlns="" xmlns:a16="http://schemas.microsoft.com/office/drawing/2014/main" val="4081734077"/>
                    </a:ext>
                  </a:extLst>
                </a:gridCol>
                <a:gridCol w="3715390">
                  <a:extLst>
                    <a:ext uri="{9D8B030D-6E8A-4147-A177-3AD203B41FA5}">
                      <a16:colId xmlns="" xmlns:a16="http://schemas.microsoft.com/office/drawing/2014/main" val="2427664071"/>
                    </a:ext>
                  </a:extLst>
                </a:gridCol>
              </a:tblGrid>
              <a:tr h="354674">
                <a:tc gridSpan="3">
                  <a:txBody>
                    <a:bodyPr/>
                    <a:lstStyle/>
                    <a:p>
                      <a:pPr algn="ctr" rtl="1"/>
                      <a:r>
                        <a:rPr lang="fa-IR" dirty="0">
                          <a:latin typeface="B Yagut" pitchFamily="2" charset="-78"/>
                          <a:cs typeface="B Yagut" pitchFamily="2" charset="-78"/>
                        </a:rPr>
                        <a:t>عنوان نیاز</a:t>
                      </a:r>
                      <a:endParaRPr lang="x-none" dirty="0">
                        <a:latin typeface="B Yagut" pitchFamily="2" charset="-78"/>
                        <a:cs typeface="B Yagut" pitchFamily="2" charset="-78"/>
                      </a:endParaRPr>
                    </a:p>
                  </a:txBody>
                  <a:tcPr anchor="ctr">
                    <a:solidFill>
                      <a:schemeClr val="accent2"/>
                    </a:solidFill>
                  </a:tcPr>
                </a:tc>
                <a:tc hMerge="1">
                  <a:txBody>
                    <a:bodyPr/>
                    <a:lstStyle/>
                    <a:p>
                      <a:endParaRPr lang="x-none"/>
                    </a:p>
                  </a:txBody>
                  <a:tcPr/>
                </a:tc>
                <a:tc hMerge="1">
                  <a:txBody>
                    <a:bodyPr/>
                    <a:lstStyle/>
                    <a:p>
                      <a:pPr algn="ctr" rtl="1"/>
                      <a:endParaRPr lang="x-none" dirty="0">
                        <a:latin typeface="B Yagut" pitchFamily="2" charset="-78"/>
                        <a:cs typeface="B Yagut" pitchFamily="2" charset="-78"/>
                      </a:endParaRPr>
                    </a:p>
                  </a:txBody>
                  <a:tcPr/>
                </a:tc>
                <a:extLst>
                  <a:ext uri="{0D108BD9-81ED-4DB2-BD59-A6C34878D82A}">
                    <a16:rowId xmlns="" xmlns:a16="http://schemas.microsoft.com/office/drawing/2014/main" val="937838813"/>
                  </a:ext>
                </a:extLst>
              </a:tr>
              <a:tr h="1248168">
                <a:tc gridSpan="3">
                  <a:txBody>
                    <a:bodyPr/>
                    <a:lstStyle/>
                    <a:p>
                      <a:pPr marL="0" marR="0" indent="0" algn="ctr" defTabSz="457200" rtl="1" eaLnBrk="1" fontAlgn="auto" latinLnBrk="0" hangingPunct="1">
                        <a:lnSpc>
                          <a:spcPct val="100000"/>
                        </a:lnSpc>
                        <a:spcBef>
                          <a:spcPts val="0"/>
                        </a:spcBef>
                        <a:spcAft>
                          <a:spcPts val="0"/>
                        </a:spcAft>
                        <a:buClrTx/>
                        <a:buSzTx/>
                        <a:buFontTx/>
                        <a:buNone/>
                        <a:tabLst/>
                        <a:defRPr/>
                      </a:pPr>
                      <a:r>
                        <a:rPr lang="fa-IR" sz="1800" kern="1200" dirty="0" smtClean="0">
                          <a:solidFill>
                            <a:schemeClr val="dk1"/>
                          </a:solidFill>
                          <a:effectLst/>
                          <a:latin typeface="+mn-lt"/>
                          <a:ea typeface="+mn-ea"/>
                          <a:cs typeface="+mn-cs"/>
                        </a:rPr>
                        <a:t>تولید (</a:t>
                      </a:r>
                      <a:r>
                        <a:rPr lang="en-US" sz="1800" kern="1200" dirty="0" smtClean="0">
                          <a:solidFill>
                            <a:schemeClr val="dk1"/>
                          </a:solidFill>
                          <a:effectLst/>
                          <a:latin typeface="+mn-lt"/>
                          <a:ea typeface="+mn-ea"/>
                          <a:cs typeface="+mn-cs"/>
                        </a:rPr>
                        <a:t>PLA</a:t>
                      </a:r>
                      <a:r>
                        <a:rPr lang="fa-IR" sz="1800" kern="1200" dirty="0" smtClean="0">
                          <a:solidFill>
                            <a:schemeClr val="dk1"/>
                          </a:solidFill>
                          <a:effectLst/>
                          <a:latin typeface="+mn-lt"/>
                          <a:ea typeface="+mn-ea"/>
                          <a:cs typeface="+mn-cs"/>
                        </a:rPr>
                        <a:t>) پلی لاکتیک اسید ماده اولیه پرینتر های سه بعدی </a:t>
                      </a:r>
                      <a:r>
                        <a:rPr lang="en-US" sz="1800" kern="1200" dirty="0" smtClean="0">
                          <a:solidFill>
                            <a:schemeClr val="dk1"/>
                          </a:solidFill>
                          <a:effectLst/>
                          <a:latin typeface="+mn-lt"/>
                          <a:ea typeface="+mn-ea"/>
                          <a:cs typeface="+mn-cs"/>
                        </a:rPr>
                        <a:t>FDM</a:t>
                      </a:r>
                      <a:endParaRPr lang="en-US" sz="1800" kern="1200" dirty="0">
                        <a:solidFill>
                          <a:schemeClr val="dk1"/>
                        </a:solidFill>
                        <a:effectLst/>
                        <a:latin typeface="+mn-lt"/>
                        <a:ea typeface="+mn-ea"/>
                        <a:cs typeface="+mn-cs"/>
                      </a:endParaRPr>
                    </a:p>
                  </a:txBody>
                  <a:tcPr anchor="ctr"/>
                </a:tc>
                <a:tc hMerge="1">
                  <a:txBody>
                    <a:bodyPr/>
                    <a:lstStyle/>
                    <a:p>
                      <a:endParaRPr lang="x-none"/>
                    </a:p>
                  </a:txBody>
                  <a:tcPr/>
                </a:tc>
                <a:tc hMerge="1">
                  <a:txBody>
                    <a:bodyPr/>
                    <a:lstStyle/>
                    <a:p>
                      <a:pPr algn="ctr" rtl="1"/>
                      <a:endParaRPr lang="x-none" dirty="0">
                        <a:latin typeface="B Yagut" pitchFamily="2" charset="-78"/>
                        <a:cs typeface="B Yagut" pitchFamily="2" charset="-78"/>
                      </a:endParaRPr>
                    </a:p>
                  </a:txBody>
                  <a:tcPr/>
                </a:tc>
                <a:extLst>
                  <a:ext uri="{0D108BD9-81ED-4DB2-BD59-A6C34878D82A}">
                    <a16:rowId xmlns="" xmlns:a16="http://schemas.microsoft.com/office/drawing/2014/main" val="3576240104"/>
                  </a:ext>
                </a:extLst>
              </a:tr>
              <a:tr h="354674">
                <a:tc gridSpan="3">
                  <a:txBody>
                    <a:bodyPr/>
                    <a:lstStyle/>
                    <a:p>
                      <a:pPr algn="ctr" rtl="1"/>
                      <a:r>
                        <a:rPr lang="fa-IR" dirty="0">
                          <a:latin typeface="B Yagut" pitchFamily="2" charset="-78"/>
                          <a:cs typeface="B Yagut" pitchFamily="2" charset="-78"/>
                        </a:rPr>
                        <a:t>مختصری در مورد نیاز</a:t>
                      </a:r>
                      <a:endParaRPr lang="x-none" dirty="0">
                        <a:latin typeface="B Yagut" pitchFamily="2" charset="-78"/>
                        <a:cs typeface="B Yagut" pitchFamily="2" charset="-78"/>
                      </a:endParaRPr>
                    </a:p>
                  </a:txBody>
                  <a:tcPr anchor="ctr"/>
                </a:tc>
                <a:tc hMerge="1">
                  <a:txBody>
                    <a:bodyPr/>
                    <a:lstStyle/>
                    <a:p>
                      <a:endParaRPr lang="x-none"/>
                    </a:p>
                  </a:txBody>
                  <a:tcPr/>
                </a:tc>
                <a:tc hMerge="1">
                  <a:txBody>
                    <a:bodyPr/>
                    <a:lstStyle/>
                    <a:p>
                      <a:endParaRPr lang="x-none"/>
                    </a:p>
                  </a:txBody>
                  <a:tcPr/>
                </a:tc>
                <a:extLst>
                  <a:ext uri="{0D108BD9-81ED-4DB2-BD59-A6C34878D82A}">
                    <a16:rowId xmlns="" xmlns:a16="http://schemas.microsoft.com/office/drawing/2014/main" val="800664482"/>
                  </a:ext>
                </a:extLst>
              </a:tr>
              <a:tr h="1520736">
                <a:tc gridSpan="3">
                  <a:txBody>
                    <a:bodyPr/>
                    <a:lstStyle/>
                    <a:p>
                      <a:pPr marL="0" algn="ctr" defTabSz="457200" rtl="0" eaLnBrk="1" latinLnBrk="0" hangingPunct="1"/>
                      <a:r>
                        <a:rPr lang="fa-IR" sz="1800" kern="1200" dirty="0" smtClean="0">
                          <a:solidFill>
                            <a:schemeClr val="dk1"/>
                          </a:solidFill>
                          <a:effectLst/>
                          <a:latin typeface="+mn-lt"/>
                          <a:ea typeface="+mn-ea"/>
                          <a:cs typeface="+mn-cs"/>
                        </a:rPr>
                        <a:t>به دلیل افزایش آگاهی‌های زیست محیطی، قیمت نفت خام و چالش‌های مربوط به گرم شدن زمین، توجه و علاقه به زیست پلیمرها افزایش یافته است. از آنجا که این پلیمرها از منابع تجدیدپذیر به دست می‌آیند و زیست تخریب پذیرند، بنابراین استفاده از آنها در مقایسه با پلیمرهای بر پایه ترکیبات نفتی دارای حداقل آثار منفی زیست محیطی است. امروزه این ترکیبات در زمینه‌های مختلف مانند فیزیوتراپی، داروسازی، پزشکی، پوش‌شدهی، فراورده‌های غذایی و مواد بسته‌بندی استفاده می‌شوند. مصرف فراوان لاکتیک اسید و مشتقات آن در صنایع غذایی، نساجی، دارویی، آرایشی، شیمیایی و به‌ویژه پلیمري، موجب شده است تا در سال‌هاي اخیر مطالعات زیادي به منظور تولید این اسید آلی انجام گیرد.</a:t>
                      </a:r>
                      <a:endParaRPr lang="x-none" sz="1100" dirty="0">
                        <a:latin typeface="B Yagut" pitchFamily="2" charset="-78"/>
                        <a:cs typeface="B Yagut" pitchFamily="2" charset="-78"/>
                      </a:endParaRPr>
                    </a:p>
                  </a:txBody>
                  <a:tcPr anchor="ctr"/>
                </a:tc>
                <a:tc hMerge="1">
                  <a:txBody>
                    <a:bodyPr/>
                    <a:lstStyle/>
                    <a:p>
                      <a:endParaRPr lang="x-none"/>
                    </a:p>
                  </a:txBody>
                  <a:tcPr/>
                </a:tc>
                <a:tc hMerge="1">
                  <a:txBody>
                    <a:bodyPr/>
                    <a:lstStyle/>
                    <a:p>
                      <a:endParaRPr lang="x-none"/>
                    </a:p>
                  </a:txBody>
                  <a:tcPr/>
                </a:tc>
                <a:extLst>
                  <a:ext uri="{0D108BD9-81ED-4DB2-BD59-A6C34878D82A}">
                    <a16:rowId xmlns="" xmlns:a16="http://schemas.microsoft.com/office/drawing/2014/main" val="2789392275"/>
                  </a:ext>
                </a:extLst>
              </a:tr>
              <a:tr h="354674">
                <a:tc gridSpan="2">
                  <a:txBody>
                    <a:bodyPr/>
                    <a:lstStyle/>
                    <a:p>
                      <a:pPr algn="ctr" rtl="1"/>
                      <a:r>
                        <a:rPr lang="fa-IR" dirty="0">
                          <a:latin typeface="B Yagut" pitchFamily="2" charset="-78"/>
                          <a:cs typeface="B Yagut" pitchFamily="2" charset="-78"/>
                        </a:rPr>
                        <a:t>راه تماس</a:t>
                      </a:r>
                      <a:endParaRPr lang="x-none" dirty="0">
                        <a:latin typeface="B Yagut" pitchFamily="2" charset="-78"/>
                        <a:cs typeface="B Yagut" pitchFamily="2" charset="-78"/>
                      </a:endParaRPr>
                    </a:p>
                  </a:txBody>
                  <a:tcPr anchor="ctr"/>
                </a:tc>
                <a:tc hMerge="1">
                  <a:txBody>
                    <a:bodyPr/>
                    <a:lstStyle/>
                    <a:p>
                      <a:endParaRPr lang="x-none"/>
                    </a:p>
                  </a:txBody>
                  <a:tcPr/>
                </a:tc>
                <a:tc>
                  <a:txBody>
                    <a:bodyPr/>
                    <a:lstStyle/>
                    <a:p>
                      <a:pPr algn="ctr" rtl="1"/>
                      <a:r>
                        <a:rPr lang="fa-IR" dirty="0">
                          <a:latin typeface="B Yagut" pitchFamily="2" charset="-78"/>
                          <a:cs typeface="B Yagut" pitchFamily="2" charset="-78"/>
                        </a:rPr>
                        <a:t>سازمان مربوط</a:t>
                      </a:r>
                      <a:endParaRPr lang="x-none" dirty="0">
                        <a:latin typeface="B Yagut" pitchFamily="2" charset="-78"/>
                        <a:cs typeface="B Yagut" pitchFamily="2" charset="-78"/>
                      </a:endParaRPr>
                    </a:p>
                  </a:txBody>
                  <a:tcPr anchor="ctr"/>
                </a:tc>
                <a:extLst>
                  <a:ext uri="{0D108BD9-81ED-4DB2-BD59-A6C34878D82A}">
                    <a16:rowId xmlns="" xmlns:a16="http://schemas.microsoft.com/office/drawing/2014/main" val="2884816891"/>
                  </a:ext>
                </a:extLst>
              </a:tr>
              <a:tr h="760368">
                <a:tc>
                  <a:txBody>
                    <a:bodyPr/>
                    <a:lstStyle/>
                    <a:p>
                      <a:pPr algn="ctr" rtl="1"/>
                      <a:r>
                        <a:rPr lang="fa-IR" dirty="0">
                          <a:latin typeface="B Yagut" pitchFamily="2" charset="-78"/>
                          <a:cs typeface="B Yagut" pitchFamily="2" charset="-78"/>
                        </a:rPr>
                        <a:t>(داخلی ۱۱۰)-۰۴۴۳۲۷۵۱۲۴۰</a:t>
                      </a:r>
                      <a:endParaRPr lang="x-none" dirty="0">
                        <a:latin typeface="B Yagut" pitchFamily="2" charset="-78"/>
                        <a:cs typeface="B Yagut" pitchFamily="2" charset="-78"/>
                      </a:endParaRPr>
                    </a:p>
                  </a:txBody>
                  <a:tcPr anchor="ctr"/>
                </a:tc>
                <a:tc>
                  <a:txBody>
                    <a:bodyPr/>
                    <a:lstStyle/>
                    <a:p>
                      <a:pPr marL="0" marR="0" lvl="0" indent="0" algn="ctr" defTabSz="457200" rtl="1" eaLnBrk="1" fontAlgn="auto" latinLnBrk="0" hangingPunct="1">
                        <a:lnSpc>
                          <a:spcPct val="100000"/>
                        </a:lnSpc>
                        <a:spcBef>
                          <a:spcPts val="0"/>
                        </a:spcBef>
                        <a:spcAft>
                          <a:spcPts val="0"/>
                        </a:spcAft>
                        <a:buClrTx/>
                        <a:buSzTx/>
                        <a:buFontTx/>
                        <a:buNone/>
                        <a:tabLst/>
                        <a:defRPr/>
                      </a:pPr>
                      <a:r>
                        <a:rPr lang="fa-IR" dirty="0">
                          <a:latin typeface="B Yagut" pitchFamily="2" charset="-78"/>
                          <a:cs typeface="B Yagut" pitchFamily="2" charset="-78"/>
                        </a:rPr>
                        <a:t>شماره تماس پارک علم و فناوری استان:</a:t>
                      </a:r>
                    </a:p>
                  </a:txBody>
                  <a:tcPr anchor="ctr"/>
                </a:tc>
                <a:tc rowSpan="2">
                  <a:txBody>
                    <a:bodyPr/>
                    <a:lstStyle/>
                    <a:p>
                      <a:pPr algn="ctr" rtl="1"/>
                      <a:r>
                        <a:rPr lang="fa-IR" sz="1800" kern="1200" dirty="0" smtClean="0">
                          <a:solidFill>
                            <a:schemeClr val="dk1"/>
                          </a:solidFill>
                          <a:effectLst/>
                          <a:latin typeface="+mn-lt"/>
                          <a:ea typeface="+mn-ea"/>
                          <a:cs typeface="+mn-cs"/>
                        </a:rPr>
                        <a:t>شرکت ایده پردازان نوین الکترونیک</a:t>
                      </a:r>
                      <a:endParaRPr lang="x-none" dirty="0">
                        <a:latin typeface="B Yagut" pitchFamily="2" charset="-78"/>
                        <a:cs typeface="B Yagut" pitchFamily="2" charset="-78"/>
                      </a:endParaRPr>
                    </a:p>
                  </a:txBody>
                  <a:tcPr anchor="ctr"/>
                </a:tc>
                <a:extLst>
                  <a:ext uri="{0D108BD9-81ED-4DB2-BD59-A6C34878D82A}">
                    <a16:rowId xmlns="" xmlns:a16="http://schemas.microsoft.com/office/drawing/2014/main" val="3032669624"/>
                  </a:ext>
                </a:extLst>
              </a:tr>
              <a:tr h="760368">
                <a:tc>
                  <a:txBody>
                    <a:bodyPr/>
                    <a:lstStyle/>
                    <a:p>
                      <a:pPr algn="ctr" rtl="1"/>
                      <a:r>
                        <a:rPr lang="fa-IR" dirty="0">
                          <a:latin typeface="B Yagut" pitchFamily="2" charset="-78"/>
                          <a:cs typeface="B Yagut" pitchFamily="2" charset="-78"/>
                        </a:rPr>
                        <a:t>۰۹۱۹۹۵۷۰۶۷۲</a:t>
                      </a:r>
                      <a:endParaRPr lang="x-none" dirty="0">
                        <a:latin typeface="B Yagut" pitchFamily="2" charset="-78"/>
                        <a:cs typeface="B Yagut" pitchFamily="2" charset="-78"/>
                      </a:endParaRPr>
                    </a:p>
                  </a:txBody>
                  <a:tcPr anchor="ctr"/>
                </a:tc>
                <a:tc>
                  <a:txBody>
                    <a:bodyPr/>
                    <a:lstStyle/>
                    <a:p>
                      <a:pPr marL="0" algn="ctr" defTabSz="457200" rtl="1" eaLnBrk="1" latinLnBrk="0" hangingPunct="1"/>
                      <a:r>
                        <a:rPr lang="fa-IR" dirty="0">
                          <a:latin typeface="B Yagut" pitchFamily="2" charset="-78"/>
                          <a:cs typeface="B Yagut" pitchFamily="2" charset="-78"/>
                        </a:rPr>
                        <a:t>شماره تماس </a:t>
                      </a:r>
                      <a:r>
                        <a:rPr lang="fa-IR" dirty="0" err="1">
                          <a:latin typeface="B Yagut" pitchFamily="2" charset="-78"/>
                          <a:cs typeface="B Yagut" pitchFamily="2" charset="-78"/>
                        </a:rPr>
                        <a:t>شتابدهنده</a:t>
                      </a:r>
                      <a:r>
                        <a:rPr lang="fa-IR" dirty="0">
                          <a:latin typeface="B Yagut" pitchFamily="2" charset="-78"/>
                          <a:cs typeface="B Yagut" pitchFamily="2" charset="-78"/>
                        </a:rPr>
                        <a:t> </a:t>
                      </a:r>
                      <a:r>
                        <a:rPr lang="fa-IR" dirty="0" err="1">
                          <a:latin typeface="B Yagut" pitchFamily="2" charset="-78"/>
                          <a:cs typeface="B Yagut" pitchFamily="2" charset="-78"/>
                        </a:rPr>
                        <a:t>آرکاپ</a:t>
                      </a:r>
                      <a:r>
                        <a:rPr lang="fa-IR" dirty="0">
                          <a:latin typeface="B Yagut" pitchFamily="2" charset="-78"/>
                          <a:cs typeface="B Yagut" pitchFamily="2" charset="-78"/>
                        </a:rPr>
                        <a:t>: </a:t>
                      </a:r>
                      <a:endParaRPr lang="x-none" dirty="0">
                        <a:latin typeface="B Yagut" pitchFamily="2" charset="-78"/>
                        <a:cs typeface="B Yagut" pitchFamily="2" charset="-78"/>
                      </a:endParaRPr>
                    </a:p>
                  </a:txBody>
                  <a:tcPr anchor="ctr"/>
                </a:tc>
                <a:tc vMerge="1">
                  <a:txBody>
                    <a:bodyPr/>
                    <a:lstStyle/>
                    <a:p>
                      <a:endParaRPr lang="x-none"/>
                    </a:p>
                  </a:txBody>
                  <a:tcPr/>
                </a:tc>
                <a:extLst>
                  <a:ext uri="{0D108BD9-81ED-4DB2-BD59-A6C34878D82A}">
                    <a16:rowId xmlns="" xmlns:a16="http://schemas.microsoft.com/office/drawing/2014/main" val="2874740621"/>
                  </a:ext>
                </a:extLst>
              </a:tr>
            </a:tbl>
          </a:graphicData>
        </a:graphic>
      </p:graphicFrame>
      <p:grpSp>
        <p:nvGrpSpPr>
          <p:cNvPr id="13" name="Group 12">
            <a:extLst>
              <a:ext uri="{FF2B5EF4-FFF2-40B4-BE49-F238E27FC236}">
                <a16:creationId xmlns="" xmlns:a16="http://schemas.microsoft.com/office/drawing/2014/main" id="{543A82FF-BB8D-4CB2-BE06-09A26B8EB40C}"/>
              </a:ext>
            </a:extLst>
          </p:cNvPr>
          <p:cNvGrpSpPr/>
          <p:nvPr/>
        </p:nvGrpSpPr>
        <p:grpSpPr>
          <a:xfrm>
            <a:off x="4447222" y="6215345"/>
            <a:ext cx="3297556" cy="504000"/>
            <a:chOff x="4300529" y="6146070"/>
            <a:chExt cx="3297556" cy="504000"/>
          </a:xfrm>
        </p:grpSpPr>
        <p:pic>
          <p:nvPicPr>
            <p:cNvPr id="3" name="Picture 2">
              <a:extLst>
                <a:ext uri="{FF2B5EF4-FFF2-40B4-BE49-F238E27FC236}">
                  <a16:creationId xmlns="" xmlns:a16="http://schemas.microsoft.com/office/drawing/2014/main" id="{8620222E-C8F1-5671-7850-608A17783336}"/>
                </a:ext>
              </a:extLst>
            </p:cNvPr>
            <p:cNvPicPr>
              <a:picLocks noChangeAspect="1"/>
            </p:cNvPicPr>
            <p:nvPr/>
          </p:nvPicPr>
          <p:blipFill rotWithShape="1">
            <a:blip r:embed="rId2">
              <a:clrChange>
                <a:clrFrom>
                  <a:srgbClr val="F7F7F7"/>
                </a:clrFrom>
                <a:clrTo>
                  <a:srgbClr val="F7F7F7">
                    <a:alpha val="0"/>
                  </a:srgbClr>
                </a:clrTo>
              </a:clrChange>
            </a:blip>
            <a:srcRect l="24643" t="23581" r="24643" b="23581"/>
            <a:stretch/>
          </p:blipFill>
          <p:spPr>
            <a:xfrm>
              <a:off x="6510434" y="6146070"/>
              <a:ext cx="480161" cy="504000"/>
            </a:xfrm>
            <a:prstGeom prst="rect">
              <a:avLst/>
            </a:prstGeom>
          </p:spPr>
        </p:pic>
        <p:pic>
          <p:nvPicPr>
            <p:cNvPr id="5" name="Picture 4">
              <a:extLst>
                <a:ext uri="{FF2B5EF4-FFF2-40B4-BE49-F238E27FC236}">
                  <a16:creationId xmlns="" xmlns:a16="http://schemas.microsoft.com/office/drawing/2014/main" id="{149F8412-11AF-4CB5-DBDF-185DDD2E0C41}"/>
                </a:ext>
              </a:extLst>
            </p:cNvPr>
            <p:cNvPicPr>
              <a:picLocks noChangeAspect="1"/>
            </p:cNvPicPr>
            <p:nvPr/>
          </p:nvPicPr>
          <p:blipFill>
            <a:blip r:embed="rId3"/>
            <a:stretch>
              <a:fillRect/>
            </a:stretch>
          </p:blipFill>
          <p:spPr>
            <a:xfrm>
              <a:off x="5776942" y="6146070"/>
              <a:ext cx="630001" cy="504000"/>
            </a:xfrm>
            <a:prstGeom prst="rect">
              <a:avLst/>
            </a:prstGeom>
          </p:spPr>
        </p:pic>
        <p:pic>
          <p:nvPicPr>
            <p:cNvPr id="8" name="Picture 7">
              <a:extLst>
                <a:ext uri="{FF2B5EF4-FFF2-40B4-BE49-F238E27FC236}">
                  <a16:creationId xmlns="" xmlns:a16="http://schemas.microsoft.com/office/drawing/2014/main" id="{3C5255B5-1BAE-57CB-69A3-506840697547}"/>
                </a:ext>
              </a:extLst>
            </p:cNvPr>
            <p:cNvPicPr>
              <a:picLocks noChangeAspect="1"/>
            </p:cNvPicPr>
            <p:nvPr/>
          </p:nvPicPr>
          <p:blipFill>
            <a:blip r:embed="rId4"/>
            <a:stretch>
              <a:fillRect/>
            </a:stretch>
          </p:blipFill>
          <p:spPr>
            <a:xfrm>
              <a:off x="7094085" y="6146070"/>
              <a:ext cx="504000" cy="504000"/>
            </a:xfrm>
            <a:prstGeom prst="rect">
              <a:avLst/>
            </a:prstGeom>
          </p:spPr>
        </p:pic>
        <p:pic>
          <p:nvPicPr>
            <p:cNvPr id="10" name="Picture 9">
              <a:extLst>
                <a:ext uri="{FF2B5EF4-FFF2-40B4-BE49-F238E27FC236}">
                  <a16:creationId xmlns="" xmlns:a16="http://schemas.microsoft.com/office/drawing/2014/main" id="{217CDE82-FE0E-0E7D-B22A-4CAE590D2F74}"/>
                </a:ext>
              </a:extLst>
            </p:cNvPr>
            <p:cNvPicPr>
              <a:picLocks noChangeAspect="1"/>
            </p:cNvPicPr>
            <p:nvPr/>
          </p:nvPicPr>
          <p:blipFill rotWithShape="1">
            <a:blip r:embed="rId5">
              <a:clrChange>
                <a:clrFrom>
                  <a:srgbClr val="FFFFFF"/>
                </a:clrFrom>
                <a:clrTo>
                  <a:srgbClr val="FFFFFF">
                    <a:alpha val="0"/>
                  </a:srgbClr>
                </a:clrTo>
              </a:clrChange>
            </a:blip>
            <a:srcRect l="29970" t="32179" r="21087" b="30503"/>
            <a:stretch/>
          </p:blipFill>
          <p:spPr>
            <a:xfrm>
              <a:off x="4990869" y="6146070"/>
              <a:ext cx="682582" cy="504000"/>
            </a:xfrm>
            <a:prstGeom prst="rect">
              <a:avLst/>
            </a:prstGeom>
          </p:spPr>
        </p:pic>
        <p:pic>
          <p:nvPicPr>
            <p:cNvPr id="12" name="Picture 11">
              <a:extLst>
                <a:ext uri="{FF2B5EF4-FFF2-40B4-BE49-F238E27FC236}">
                  <a16:creationId xmlns="" xmlns:a16="http://schemas.microsoft.com/office/drawing/2014/main" id="{B4061DBC-FA30-B07D-7F67-1D71954A1B70}"/>
                </a:ext>
              </a:extLst>
            </p:cNvPr>
            <p:cNvPicPr>
              <a:picLocks noChangeAspect="1"/>
            </p:cNvPicPr>
            <p:nvPr/>
          </p:nvPicPr>
          <p:blipFill rotWithShape="1">
            <a:blip r:embed="rId6">
              <a:clrChange>
                <a:clrFrom>
                  <a:srgbClr val="FFFFFF"/>
                </a:clrFrom>
                <a:clrTo>
                  <a:srgbClr val="FFFFFF">
                    <a:alpha val="0"/>
                  </a:srgbClr>
                </a:clrTo>
              </a:clrChange>
            </a:blip>
            <a:srcRect l="27962" t="22657" r="48509" b="46997"/>
            <a:stretch/>
          </p:blipFill>
          <p:spPr>
            <a:xfrm>
              <a:off x="4300529" y="6146070"/>
              <a:ext cx="586849" cy="504000"/>
            </a:xfrm>
            <a:prstGeom prst="rect">
              <a:avLst/>
            </a:prstGeom>
          </p:spPr>
        </p:pic>
      </p:grpSp>
    </p:spTree>
    <p:extLst>
      <p:ext uri="{BB962C8B-B14F-4D97-AF65-F5344CB8AC3E}">
        <p14:creationId xmlns:p14="http://schemas.microsoft.com/office/powerpoint/2010/main" val="987734316"/>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docProps/app.xml><?xml version="1.0" encoding="utf-8"?>
<Properties xmlns="http://schemas.openxmlformats.org/officeDocument/2006/extended-properties" xmlns:vt="http://schemas.openxmlformats.org/officeDocument/2006/docPropsVTypes">
  <Template>{C37DF3DD-01F8-7442-91B7-B30645942B68}tf10001123</Template>
  <TotalTime>131</TotalTime>
  <Words>175</Words>
  <Application>Microsoft Office PowerPoint</Application>
  <PresentationFormat>Widescreen</PresentationFormat>
  <Paragraphs>11</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B Yagut</vt:lpstr>
      <vt:lpstr>Gill Sans MT</vt:lpstr>
      <vt:lpstr>Majalla UI</vt:lpstr>
      <vt:lpstr>Wingdings 2</vt:lpstr>
      <vt:lpstr>Dividend</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Salar Faridpour</dc:creator>
  <cp:lastModifiedBy>wastp</cp:lastModifiedBy>
  <cp:revision>13</cp:revision>
  <dcterms:created xsi:type="dcterms:W3CDTF">2022-10-10T06:33:47Z</dcterms:created>
  <dcterms:modified xsi:type="dcterms:W3CDTF">2022-10-12T06:25:28Z</dcterms:modified>
</cp:coreProperties>
</file>