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91" d="100"/>
          <a:sy n="91"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x-none"/>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411931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78412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a:xfrm>
            <a:off x="774923" y="5951811"/>
            <a:ext cx="7896279" cy="365125"/>
          </a:xfrm>
        </p:spPr>
        <p:txBody>
          <a:bodyPr/>
          <a:lstStyle/>
          <a:p>
            <a:endParaRPr lang="x-none"/>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177596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a:xfrm>
            <a:off x="10558300" y="5956137"/>
            <a:ext cx="1052508" cy="365125"/>
          </a:xfrm>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412688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x-none"/>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8795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AE938-74A1-134C-B256-12DC4818A82B}" type="datetimeFigureOut">
              <a:rPr lang="x-none" smtClean="0"/>
              <a:t>12/10/2022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107226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AE938-74A1-134C-B256-12DC4818A82B}" type="datetimeFigureOut">
              <a:rPr lang="x-none" smtClean="0"/>
              <a:t>12/10/2022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276353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EAE938-74A1-134C-B256-12DC4818A82B}" type="datetimeFigureOut">
              <a:rPr lang="x-none" smtClean="0"/>
              <a:t>12/10/2022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78048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E938-74A1-134C-B256-12DC4818A82B}" type="datetimeFigureOut">
              <a:rPr lang="x-none" smtClean="0"/>
              <a:t>12/10/2022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48982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x-none"/>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69036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AE938-74A1-134C-B256-12DC4818A82B}" type="datetimeFigureOut">
              <a:rPr lang="x-none" smtClean="0"/>
              <a:t>12/10/2022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350973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x-none"/>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E683381-D817-6F4E-8EE7-FA957E9F2C6A}" type="slidenum">
              <a:rPr lang="x-none" smtClean="0"/>
              <a:t>‹#›</a:t>
            </a:fld>
            <a:endParaRPr lang="x-none"/>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43663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25F3A91A-068D-3221-5BF6-FF11303F9221}"/>
              </a:ext>
            </a:extLst>
          </p:cNvPr>
          <p:cNvGraphicFramePr>
            <a:graphicFrameLocks noGrp="1"/>
          </p:cNvGraphicFramePr>
          <p:nvPr>
            <p:extLst>
              <p:ext uri="{D42A27DB-BD31-4B8C-83A1-F6EECF244321}">
                <p14:modId xmlns:p14="http://schemas.microsoft.com/office/powerpoint/2010/main" val="3236658362"/>
              </p:ext>
            </p:extLst>
          </p:nvPr>
        </p:nvGraphicFramePr>
        <p:xfrm>
          <a:off x="477648" y="400080"/>
          <a:ext cx="11261036" cy="5664504"/>
        </p:xfrm>
        <a:graphic>
          <a:graphicData uri="http://schemas.openxmlformats.org/drawingml/2006/table">
            <a:tbl>
              <a:tblPr firstRow="1" bandRow="1">
                <a:tableStyleId>{5C22544A-7EE6-4342-B048-85BDC9FD1C3A}</a:tableStyleId>
              </a:tblPr>
              <a:tblGrid>
                <a:gridCol w="3671229">
                  <a:extLst>
                    <a:ext uri="{9D8B030D-6E8A-4147-A177-3AD203B41FA5}">
                      <a16:colId xmlns:a16="http://schemas.microsoft.com/office/drawing/2014/main" xmlns="" val="1557389890"/>
                    </a:ext>
                  </a:extLst>
                </a:gridCol>
                <a:gridCol w="3874417">
                  <a:extLst>
                    <a:ext uri="{9D8B030D-6E8A-4147-A177-3AD203B41FA5}">
                      <a16:colId xmlns:a16="http://schemas.microsoft.com/office/drawing/2014/main" xmlns="" val="4081734077"/>
                    </a:ext>
                  </a:extLst>
                </a:gridCol>
                <a:gridCol w="3715390">
                  <a:extLst>
                    <a:ext uri="{9D8B030D-6E8A-4147-A177-3AD203B41FA5}">
                      <a16:colId xmlns:a16="http://schemas.microsoft.com/office/drawing/2014/main" xmlns="" val="2427664071"/>
                    </a:ext>
                  </a:extLst>
                </a:gridCol>
              </a:tblGrid>
              <a:tr h="354674">
                <a:tc gridSpan="3">
                  <a:txBody>
                    <a:bodyPr/>
                    <a:lstStyle/>
                    <a:p>
                      <a:pPr algn="ctr" rtl="1"/>
                      <a:r>
                        <a:rPr lang="fa-IR" dirty="0">
                          <a:latin typeface="B Yagut" pitchFamily="2" charset="-78"/>
                          <a:cs typeface="B Yagut" pitchFamily="2" charset="-78"/>
                        </a:rPr>
                        <a:t>عنوان نیاز</a:t>
                      </a:r>
                      <a:endParaRPr lang="x-none" dirty="0">
                        <a:latin typeface="B Yagut" pitchFamily="2" charset="-78"/>
                        <a:cs typeface="B Yagut" pitchFamily="2" charset="-78"/>
                      </a:endParaRPr>
                    </a:p>
                  </a:txBody>
                  <a:tcPr anchor="ctr">
                    <a:solidFill>
                      <a:schemeClr val="accent2"/>
                    </a:solidFill>
                  </a:tcPr>
                </a:tc>
                <a:tc hMerge="1">
                  <a:txBody>
                    <a:bodyPr/>
                    <a:lstStyle/>
                    <a:p>
                      <a:endParaRPr lang="x-none"/>
                    </a:p>
                  </a:txBody>
                  <a:tcPr/>
                </a:tc>
                <a:tc hMerge="1">
                  <a:txBody>
                    <a:bodyPr/>
                    <a:lstStyle/>
                    <a:p>
                      <a:pPr algn="ctr" rtl="1"/>
                      <a:endParaRPr lang="x-none" dirty="0">
                        <a:latin typeface="B Yagut" pitchFamily="2" charset="-78"/>
                        <a:cs typeface="B Yagut" pitchFamily="2" charset="-78"/>
                      </a:endParaRPr>
                    </a:p>
                  </a:txBody>
                  <a:tcPr/>
                </a:tc>
                <a:extLst>
                  <a:ext uri="{0D108BD9-81ED-4DB2-BD59-A6C34878D82A}">
                    <a16:rowId xmlns:a16="http://schemas.microsoft.com/office/drawing/2014/main" xmlns="" val="937838813"/>
                  </a:ext>
                </a:extLst>
              </a:tr>
              <a:tr h="1248168">
                <a:tc gridSpan="3">
                  <a:txBody>
                    <a:bodyPr/>
                    <a:lstStyle/>
                    <a:p>
                      <a:pPr algn="ctr" rtl="1"/>
                      <a:r>
                        <a:rPr lang="fa-IR" sz="1800" kern="1200" dirty="0" smtClean="0">
                          <a:solidFill>
                            <a:schemeClr val="dk1"/>
                          </a:solidFill>
                          <a:effectLst/>
                          <a:latin typeface="+mn-lt"/>
                          <a:ea typeface="+mn-ea"/>
                          <a:cs typeface="+mn-cs"/>
                        </a:rPr>
                        <a:t>به‌کارگیری فناوری و بهینه‌سازی دستگاه کلونجر جهت استخراج اسانس با کیفیت، جداسازی و تفکیک اسیدهای چرب، تصفیه فرآورده‌های خام و سایر ترکیبات آلی با ارزش</a:t>
                      </a:r>
                      <a:endParaRPr lang="en-US" sz="1800" kern="1200" dirty="0">
                        <a:solidFill>
                          <a:schemeClr val="dk1"/>
                        </a:solidFill>
                        <a:effectLst/>
                        <a:latin typeface="+mn-lt"/>
                        <a:ea typeface="+mn-ea"/>
                        <a:cs typeface="+mn-cs"/>
                      </a:endParaRPr>
                    </a:p>
                  </a:txBody>
                  <a:tcPr anchor="ctr"/>
                </a:tc>
                <a:tc hMerge="1">
                  <a:txBody>
                    <a:bodyPr/>
                    <a:lstStyle/>
                    <a:p>
                      <a:endParaRPr lang="x-none"/>
                    </a:p>
                  </a:txBody>
                  <a:tcPr/>
                </a:tc>
                <a:tc hMerge="1">
                  <a:txBody>
                    <a:bodyPr/>
                    <a:lstStyle/>
                    <a:p>
                      <a:pPr algn="ctr" rtl="1"/>
                      <a:endParaRPr lang="x-none" dirty="0">
                        <a:latin typeface="B Yagut" pitchFamily="2" charset="-78"/>
                        <a:cs typeface="B Yagut" pitchFamily="2" charset="-78"/>
                      </a:endParaRPr>
                    </a:p>
                  </a:txBody>
                  <a:tcPr/>
                </a:tc>
                <a:extLst>
                  <a:ext uri="{0D108BD9-81ED-4DB2-BD59-A6C34878D82A}">
                    <a16:rowId xmlns:a16="http://schemas.microsoft.com/office/drawing/2014/main" xmlns="" val="3576240104"/>
                  </a:ext>
                </a:extLst>
              </a:tr>
              <a:tr h="354674">
                <a:tc gridSpan="3">
                  <a:txBody>
                    <a:bodyPr/>
                    <a:lstStyle/>
                    <a:p>
                      <a:pPr algn="ctr" rtl="1"/>
                      <a:r>
                        <a:rPr lang="fa-IR" dirty="0">
                          <a:latin typeface="B Yagut" pitchFamily="2" charset="-78"/>
                          <a:cs typeface="B Yagut" pitchFamily="2" charset="-78"/>
                        </a:rPr>
                        <a:t>مختصری در مورد نیاز</a:t>
                      </a:r>
                      <a:endParaRPr lang="x-none" dirty="0">
                        <a:latin typeface="B Yagut" pitchFamily="2" charset="-78"/>
                        <a:cs typeface="B Yagut" pitchFamily="2" charset="-78"/>
                      </a:endParaRPr>
                    </a:p>
                  </a:txBody>
                  <a:tcPr anchor="ct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800664482"/>
                  </a:ext>
                </a:extLst>
              </a:tr>
              <a:tr h="1520736">
                <a:tc gridSpan="3">
                  <a:txBody>
                    <a:bodyPr/>
                    <a:lstStyle/>
                    <a:p>
                      <a:pPr marL="0" algn="ctr" defTabSz="457200" rtl="0" eaLnBrk="1" latinLnBrk="0" hangingPunct="1"/>
                      <a:r>
                        <a:rPr lang="fa-IR" sz="1600" kern="1200" dirty="0" smtClean="0">
                          <a:solidFill>
                            <a:schemeClr val="dk1"/>
                          </a:solidFill>
                          <a:effectLst/>
                          <a:latin typeface="+mn-lt"/>
                          <a:ea typeface="+mn-ea"/>
                          <a:cs typeface="+mn-cs"/>
                        </a:rPr>
                        <a:t>کلونجر دستگاهی است که به روش تقطیر برای استخراج اسانس از گیاهان دارویی مورد استفاده قرار می‌گیرد. ترکیبات اسانس از گیاهان دارویی از تقطیر با بخار آب </a:t>
                      </a:r>
                      <a:r>
                        <a:rPr lang="en-US" sz="1600" kern="1200" dirty="0" smtClean="0">
                          <a:solidFill>
                            <a:schemeClr val="dk1"/>
                          </a:solidFill>
                          <a:effectLst/>
                          <a:latin typeface="+mn-lt"/>
                          <a:ea typeface="+mn-ea"/>
                          <a:cs typeface="+mn-cs"/>
                        </a:rPr>
                        <a:t>Steam distillation</a:t>
                      </a:r>
                      <a:r>
                        <a:rPr lang="fa-IR" sz="1600" kern="1200" dirty="0" smtClean="0">
                          <a:solidFill>
                            <a:schemeClr val="dk1"/>
                          </a:solidFill>
                          <a:effectLst/>
                          <a:latin typeface="+mn-lt"/>
                          <a:ea typeface="+mn-ea"/>
                          <a:cs typeface="+mn-cs"/>
                        </a:rPr>
                        <a:t> استفاده می‌گردد در این روش‌ها گیاه مدت زمان زیادی (بیش از یک ساعت) در معرض حرارت قرار گرفته و ترکیبات اسانسی از آن استخراج می‌شوند در طی این فرایند برخی از ترکیبات اسانسی که به حرارت حساس هستند تخریب شده و لذا عطر و رایحه اسانس تولیدی با اسانس اولیه موجود در گیاه متفاوت است؛ لذا کیفیت محصول را کاهش داده و آن را از استاندارد خارج می‌کند برای رفع این مشکل یا باید از فناوری‌های نوین استفاده نمود و یا اینکه اصلاحاتی در فناوری‌های موجود اعمال نمود.</a:t>
                      </a:r>
                      <a:r>
                        <a:rPr lang="fa-IR" sz="1800" kern="1200" dirty="0" smtClean="0">
                          <a:solidFill>
                            <a:schemeClr val="dk1"/>
                          </a:solidFill>
                          <a:effectLst/>
                          <a:latin typeface="+mn-lt"/>
                          <a:ea typeface="+mn-ea"/>
                          <a:cs typeface="+mn-cs"/>
                        </a:rPr>
                        <a:t> </a:t>
                      </a:r>
                      <a:r>
                        <a:rPr lang="fa-IR" sz="1600" kern="1200" dirty="0" smtClean="0">
                          <a:solidFill>
                            <a:schemeClr val="dk1"/>
                          </a:solidFill>
                          <a:effectLst/>
                          <a:latin typeface="+mn-lt"/>
                          <a:ea typeface="+mn-ea"/>
                          <a:cs typeface="+mn-cs"/>
                        </a:rPr>
                        <a:t>طراحی سیستم تقطیر با بخار آب ستونی در واقع یک سیستم توسعه یافته روش تقطیر با بخار آب معمولی است با استفاده از این سیستم استخراج اسانس از گیاهان دارویی زمان استخراج را کاهش می‌دهد کاهش زمان استخراج باعث در معرض قرار گرفتن کمتر گیاه و ترکیبات معطر موجود در آن شده و بنابراین میزان و کیفیت اسانس استخراجی بالاتر است.</a:t>
                      </a:r>
                      <a:endParaRPr lang="x-none" sz="1200" dirty="0">
                        <a:latin typeface="B Yagut" pitchFamily="2" charset="-78"/>
                        <a:cs typeface="B Yagut" pitchFamily="2" charset="-78"/>
                      </a:endParaRPr>
                    </a:p>
                  </a:txBody>
                  <a:tcPr anchor="ct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2789392275"/>
                  </a:ext>
                </a:extLst>
              </a:tr>
              <a:tr h="354674">
                <a:tc gridSpan="2">
                  <a:txBody>
                    <a:bodyPr/>
                    <a:lstStyle/>
                    <a:p>
                      <a:pPr algn="ctr" rtl="1"/>
                      <a:r>
                        <a:rPr lang="fa-IR" dirty="0">
                          <a:latin typeface="B Yagut" pitchFamily="2" charset="-78"/>
                          <a:cs typeface="B Yagut" pitchFamily="2" charset="-78"/>
                        </a:rPr>
                        <a:t>راه تماس</a:t>
                      </a:r>
                      <a:endParaRPr lang="x-none" dirty="0">
                        <a:latin typeface="B Yagut" pitchFamily="2" charset="-78"/>
                        <a:cs typeface="B Yagut" pitchFamily="2" charset="-78"/>
                      </a:endParaRPr>
                    </a:p>
                  </a:txBody>
                  <a:tcPr anchor="ctr"/>
                </a:tc>
                <a:tc hMerge="1">
                  <a:txBody>
                    <a:bodyPr/>
                    <a:lstStyle/>
                    <a:p>
                      <a:endParaRPr lang="x-none"/>
                    </a:p>
                  </a:txBody>
                  <a:tcPr/>
                </a:tc>
                <a:tc>
                  <a:txBody>
                    <a:bodyPr/>
                    <a:lstStyle/>
                    <a:p>
                      <a:pPr algn="ctr" rtl="1"/>
                      <a:r>
                        <a:rPr lang="fa-IR" dirty="0">
                          <a:latin typeface="B Yagut" pitchFamily="2" charset="-78"/>
                          <a:cs typeface="B Yagut" pitchFamily="2" charset="-78"/>
                        </a:rPr>
                        <a:t>سازمان مربوط</a:t>
                      </a:r>
                      <a:endParaRPr lang="x-none" dirty="0">
                        <a:latin typeface="B Yagut" pitchFamily="2" charset="-78"/>
                        <a:cs typeface="B Yagut" pitchFamily="2" charset="-78"/>
                      </a:endParaRPr>
                    </a:p>
                  </a:txBody>
                  <a:tcPr anchor="ctr"/>
                </a:tc>
                <a:extLst>
                  <a:ext uri="{0D108BD9-81ED-4DB2-BD59-A6C34878D82A}">
                    <a16:rowId xmlns:a16="http://schemas.microsoft.com/office/drawing/2014/main" xmlns="" val="2884816891"/>
                  </a:ext>
                </a:extLst>
              </a:tr>
              <a:tr h="760368">
                <a:tc>
                  <a:txBody>
                    <a:bodyPr/>
                    <a:lstStyle/>
                    <a:p>
                      <a:pPr algn="ctr" rtl="1"/>
                      <a:r>
                        <a:rPr lang="fa-IR" dirty="0">
                          <a:latin typeface="B Yagut" pitchFamily="2" charset="-78"/>
                          <a:cs typeface="B Yagut" pitchFamily="2" charset="-78"/>
                        </a:rPr>
                        <a:t>(داخلی ۱۱۰)-۰۴۴۳۲۷۵۱۲۴۰</a:t>
                      </a:r>
                      <a:endParaRPr lang="x-none" dirty="0">
                        <a:latin typeface="B Yagut" pitchFamily="2" charset="-78"/>
                        <a:cs typeface="B Yagut" pitchFamily="2" charset="-78"/>
                      </a:endParaRPr>
                    </a:p>
                  </a:txBody>
                  <a:tcPr anchor="ct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dirty="0">
                          <a:latin typeface="B Yagut" pitchFamily="2" charset="-78"/>
                          <a:cs typeface="B Yagut" pitchFamily="2" charset="-78"/>
                        </a:rPr>
                        <a:t>شماره تماس پارک علم و فناوری استان:</a:t>
                      </a:r>
                    </a:p>
                  </a:txBody>
                  <a:tcPr anchor="ctr"/>
                </a:tc>
                <a:tc rowSpan="2">
                  <a:txBody>
                    <a:bodyPr/>
                    <a:lstStyle/>
                    <a:p>
                      <a:pPr algn="ctr" rtl="1"/>
                      <a:r>
                        <a:rPr lang="fa-IR" sz="1800" kern="1200" dirty="0" smtClean="0">
                          <a:solidFill>
                            <a:schemeClr val="dk1"/>
                          </a:solidFill>
                          <a:effectLst/>
                          <a:latin typeface="+mn-lt"/>
                          <a:ea typeface="+mn-ea"/>
                          <a:cs typeface="+mn-cs"/>
                        </a:rPr>
                        <a:t>شرکت</a:t>
                      </a:r>
                      <a:r>
                        <a:rPr lang="fa-IR" sz="1800" kern="1200" baseline="0" dirty="0" smtClean="0">
                          <a:solidFill>
                            <a:schemeClr val="dk1"/>
                          </a:solidFill>
                          <a:effectLst/>
                          <a:latin typeface="+mn-lt"/>
                          <a:ea typeface="+mn-ea"/>
                          <a:cs typeface="+mn-cs"/>
                        </a:rPr>
                        <a:t> </a:t>
                      </a:r>
                      <a:r>
                        <a:rPr lang="fa-IR" sz="1800" kern="1200" dirty="0" smtClean="0">
                          <a:solidFill>
                            <a:schemeClr val="dk1"/>
                          </a:solidFill>
                          <a:effectLst/>
                          <a:latin typeface="+mn-lt"/>
                          <a:ea typeface="+mn-ea"/>
                          <a:cs typeface="+mn-cs"/>
                        </a:rPr>
                        <a:t>گیاهان دارویی پینچ رفع نیاز</a:t>
                      </a:r>
                      <a:endParaRPr lang="x-none" dirty="0">
                        <a:latin typeface="B Yagut" pitchFamily="2" charset="-78"/>
                        <a:cs typeface="B Yagut" pitchFamily="2" charset="-78"/>
                      </a:endParaRPr>
                    </a:p>
                  </a:txBody>
                  <a:tcPr anchor="ctr"/>
                </a:tc>
                <a:extLst>
                  <a:ext uri="{0D108BD9-81ED-4DB2-BD59-A6C34878D82A}">
                    <a16:rowId xmlns:a16="http://schemas.microsoft.com/office/drawing/2014/main" xmlns="" val="3032669624"/>
                  </a:ext>
                </a:extLst>
              </a:tr>
              <a:tr h="760368">
                <a:tc>
                  <a:txBody>
                    <a:bodyPr/>
                    <a:lstStyle/>
                    <a:p>
                      <a:pPr algn="ctr" rtl="1"/>
                      <a:r>
                        <a:rPr lang="fa-IR" dirty="0">
                          <a:latin typeface="B Yagut" pitchFamily="2" charset="-78"/>
                          <a:cs typeface="B Yagut" pitchFamily="2" charset="-78"/>
                        </a:rPr>
                        <a:t>۰۹۱۹۹۵۷۰۶۷۲</a:t>
                      </a:r>
                      <a:endParaRPr lang="x-none" dirty="0">
                        <a:latin typeface="B Yagut" pitchFamily="2" charset="-78"/>
                        <a:cs typeface="B Yagut" pitchFamily="2" charset="-78"/>
                      </a:endParaRPr>
                    </a:p>
                  </a:txBody>
                  <a:tcPr anchor="ctr"/>
                </a:tc>
                <a:tc>
                  <a:txBody>
                    <a:bodyPr/>
                    <a:lstStyle/>
                    <a:p>
                      <a:pPr marL="0" algn="ctr" defTabSz="457200" rtl="1" eaLnBrk="1" latinLnBrk="0" hangingPunct="1"/>
                      <a:r>
                        <a:rPr lang="fa-IR" dirty="0">
                          <a:latin typeface="B Yagut" pitchFamily="2" charset="-78"/>
                          <a:cs typeface="B Yagut" pitchFamily="2" charset="-78"/>
                        </a:rPr>
                        <a:t>شماره تماس </a:t>
                      </a:r>
                      <a:r>
                        <a:rPr lang="fa-IR" dirty="0" err="1">
                          <a:latin typeface="B Yagut" pitchFamily="2" charset="-78"/>
                          <a:cs typeface="B Yagut" pitchFamily="2" charset="-78"/>
                        </a:rPr>
                        <a:t>شتابدهنده</a:t>
                      </a:r>
                      <a:r>
                        <a:rPr lang="fa-IR" dirty="0">
                          <a:latin typeface="B Yagut" pitchFamily="2" charset="-78"/>
                          <a:cs typeface="B Yagut" pitchFamily="2" charset="-78"/>
                        </a:rPr>
                        <a:t> </a:t>
                      </a:r>
                      <a:r>
                        <a:rPr lang="fa-IR" dirty="0" err="1">
                          <a:latin typeface="B Yagut" pitchFamily="2" charset="-78"/>
                          <a:cs typeface="B Yagut" pitchFamily="2" charset="-78"/>
                        </a:rPr>
                        <a:t>آرکاپ</a:t>
                      </a:r>
                      <a:r>
                        <a:rPr lang="fa-IR" dirty="0">
                          <a:latin typeface="B Yagut" pitchFamily="2" charset="-78"/>
                          <a:cs typeface="B Yagut" pitchFamily="2" charset="-78"/>
                        </a:rPr>
                        <a:t>: </a:t>
                      </a:r>
                      <a:endParaRPr lang="x-none" dirty="0">
                        <a:latin typeface="B Yagut" pitchFamily="2" charset="-78"/>
                        <a:cs typeface="B Yagut" pitchFamily="2" charset="-78"/>
                      </a:endParaRPr>
                    </a:p>
                  </a:txBody>
                  <a:tcPr anchor="ctr"/>
                </a:tc>
                <a:tc vMerge="1">
                  <a:txBody>
                    <a:bodyPr/>
                    <a:lstStyle/>
                    <a:p>
                      <a:endParaRPr lang="x-none"/>
                    </a:p>
                  </a:txBody>
                  <a:tcPr/>
                </a:tc>
                <a:extLst>
                  <a:ext uri="{0D108BD9-81ED-4DB2-BD59-A6C34878D82A}">
                    <a16:rowId xmlns:a16="http://schemas.microsoft.com/office/drawing/2014/main" xmlns="" val="2874740621"/>
                  </a:ext>
                </a:extLst>
              </a:tr>
            </a:tbl>
          </a:graphicData>
        </a:graphic>
      </p:graphicFrame>
      <p:grpSp>
        <p:nvGrpSpPr>
          <p:cNvPr id="13" name="Group 12">
            <a:extLst>
              <a:ext uri="{FF2B5EF4-FFF2-40B4-BE49-F238E27FC236}">
                <a16:creationId xmlns:a16="http://schemas.microsoft.com/office/drawing/2014/main" xmlns="" id="{543A82FF-BB8D-4CB2-BE06-09A26B8EB40C}"/>
              </a:ext>
            </a:extLst>
          </p:cNvPr>
          <p:cNvGrpSpPr/>
          <p:nvPr/>
        </p:nvGrpSpPr>
        <p:grpSpPr>
          <a:xfrm>
            <a:off x="4447222" y="6215345"/>
            <a:ext cx="3297556" cy="504000"/>
            <a:chOff x="4300529" y="6146070"/>
            <a:chExt cx="3297556" cy="504000"/>
          </a:xfrm>
        </p:grpSpPr>
        <p:pic>
          <p:nvPicPr>
            <p:cNvPr id="3" name="Picture 2">
              <a:extLst>
                <a:ext uri="{FF2B5EF4-FFF2-40B4-BE49-F238E27FC236}">
                  <a16:creationId xmlns:a16="http://schemas.microsoft.com/office/drawing/2014/main" xmlns="" id="{8620222E-C8F1-5671-7850-608A17783336}"/>
                </a:ext>
              </a:extLst>
            </p:cNvPr>
            <p:cNvPicPr>
              <a:picLocks noChangeAspect="1"/>
            </p:cNvPicPr>
            <p:nvPr/>
          </p:nvPicPr>
          <p:blipFill rotWithShape="1">
            <a:blip r:embed="rId2">
              <a:clrChange>
                <a:clrFrom>
                  <a:srgbClr val="F7F7F7"/>
                </a:clrFrom>
                <a:clrTo>
                  <a:srgbClr val="F7F7F7">
                    <a:alpha val="0"/>
                  </a:srgbClr>
                </a:clrTo>
              </a:clrChange>
            </a:blip>
            <a:srcRect l="24643" t="23581" r="24643" b="23581"/>
            <a:stretch/>
          </p:blipFill>
          <p:spPr>
            <a:xfrm>
              <a:off x="6510434" y="6146070"/>
              <a:ext cx="480161" cy="504000"/>
            </a:xfrm>
            <a:prstGeom prst="rect">
              <a:avLst/>
            </a:prstGeom>
          </p:spPr>
        </p:pic>
        <p:pic>
          <p:nvPicPr>
            <p:cNvPr id="5" name="Picture 4">
              <a:extLst>
                <a:ext uri="{FF2B5EF4-FFF2-40B4-BE49-F238E27FC236}">
                  <a16:creationId xmlns:a16="http://schemas.microsoft.com/office/drawing/2014/main" xmlns="" id="{149F8412-11AF-4CB5-DBDF-185DDD2E0C41}"/>
                </a:ext>
              </a:extLst>
            </p:cNvPr>
            <p:cNvPicPr>
              <a:picLocks noChangeAspect="1"/>
            </p:cNvPicPr>
            <p:nvPr/>
          </p:nvPicPr>
          <p:blipFill>
            <a:blip r:embed="rId3"/>
            <a:stretch>
              <a:fillRect/>
            </a:stretch>
          </p:blipFill>
          <p:spPr>
            <a:xfrm>
              <a:off x="5776942" y="6146070"/>
              <a:ext cx="630001" cy="504000"/>
            </a:xfrm>
            <a:prstGeom prst="rect">
              <a:avLst/>
            </a:prstGeom>
          </p:spPr>
        </p:pic>
        <p:pic>
          <p:nvPicPr>
            <p:cNvPr id="8" name="Picture 7">
              <a:extLst>
                <a:ext uri="{FF2B5EF4-FFF2-40B4-BE49-F238E27FC236}">
                  <a16:creationId xmlns:a16="http://schemas.microsoft.com/office/drawing/2014/main" xmlns="" id="{3C5255B5-1BAE-57CB-69A3-506840697547}"/>
                </a:ext>
              </a:extLst>
            </p:cNvPr>
            <p:cNvPicPr>
              <a:picLocks noChangeAspect="1"/>
            </p:cNvPicPr>
            <p:nvPr/>
          </p:nvPicPr>
          <p:blipFill>
            <a:blip r:embed="rId4"/>
            <a:stretch>
              <a:fillRect/>
            </a:stretch>
          </p:blipFill>
          <p:spPr>
            <a:xfrm>
              <a:off x="7094085" y="6146070"/>
              <a:ext cx="504000" cy="504000"/>
            </a:xfrm>
            <a:prstGeom prst="rect">
              <a:avLst/>
            </a:prstGeom>
          </p:spPr>
        </p:pic>
        <p:pic>
          <p:nvPicPr>
            <p:cNvPr id="10" name="Picture 9">
              <a:extLst>
                <a:ext uri="{FF2B5EF4-FFF2-40B4-BE49-F238E27FC236}">
                  <a16:creationId xmlns:a16="http://schemas.microsoft.com/office/drawing/2014/main" xmlns="" id="{217CDE82-FE0E-0E7D-B22A-4CAE590D2F74}"/>
                </a:ext>
              </a:extLst>
            </p:cNvPr>
            <p:cNvPicPr>
              <a:picLocks noChangeAspect="1"/>
            </p:cNvPicPr>
            <p:nvPr/>
          </p:nvPicPr>
          <p:blipFill rotWithShape="1">
            <a:blip r:embed="rId5">
              <a:clrChange>
                <a:clrFrom>
                  <a:srgbClr val="FFFFFF"/>
                </a:clrFrom>
                <a:clrTo>
                  <a:srgbClr val="FFFFFF">
                    <a:alpha val="0"/>
                  </a:srgbClr>
                </a:clrTo>
              </a:clrChange>
            </a:blip>
            <a:srcRect l="29970" t="32179" r="21087" b="30503"/>
            <a:stretch/>
          </p:blipFill>
          <p:spPr>
            <a:xfrm>
              <a:off x="4990869" y="6146070"/>
              <a:ext cx="682582" cy="504000"/>
            </a:xfrm>
            <a:prstGeom prst="rect">
              <a:avLst/>
            </a:prstGeom>
          </p:spPr>
        </p:pic>
        <p:pic>
          <p:nvPicPr>
            <p:cNvPr id="12" name="Picture 11">
              <a:extLst>
                <a:ext uri="{FF2B5EF4-FFF2-40B4-BE49-F238E27FC236}">
                  <a16:creationId xmlns:a16="http://schemas.microsoft.com/office/drawing/2014/main" xmlns="" id="{B4061DBC-FA30-B07D-7F67-1D71954A1B70}"/>
                </a:ext>
              </a:extLst>
            </p:cNvPr>
            <p:cNvPicPr>
              <a:picLocks noChangeAspect="1"/>
            </p:cNvPicPr>
            <p:nvPr/>
          </p:nvPicPr>
          <p:blipFill rotWithShape="1">
            <a:blip r:embed="rId6">
              <a:clrChange>
                <a:clrFrom>
                  <a:srgbClr val="FFFFFF"/>
                </a:clrFrom>
                <a:clrTo>
                  <a:srgbClr val="FFFFFF">
                    <a:alpha val="0"/>
                  </a:srgbClr>
                </a:clrTo>
              </a:clrChange>
            </a:blip>
            <a:srcRect l="27962" t="22657" r="48509" b="46997"/>
            <a:stretch/>
          </p:blipFill>
          <p:spPr>
            <a:xfrm>
              <a:off x="4300529" y="6146070"/>
              <a:ext cx="586849" cy="504000"/>
            </a:xfrm>
            <a:prstGeom prst="rect">
              <a:avLst/>
            </a:prstGeom>
          </p:spPr>
        </p:pic>
      </p:grpSp>
    </p:spTree>
    <p:extLst>
      <p:ext uri="{BB962C8B-B14F-4D97-AF65-F5344CB8AC3E}">
        <p14:creationId xmlns:p14="http://schemas.microsoft.com/office/powerpoint/2010/main" val="98773431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{C37DF3DD-01F8-7442-91B7-B30645942B68}tf10001123</Template>
  <TotalTime>120</TotalTime>
  <Words>246</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B Yagut</vt:lpstr>
      <vt:lpstr>Gill Sans MT</vt:lpstr>
      <vt:lpstr>Majalla UI</vt:lpstr>
      <vt:lpstr>Wingdings 2</vt:lpstr>
      <vt:lpstr>Dividend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Salar Faridpour</dc:creator>
  <cp:lastModifiedBy>wastp</cp:lastModifiedBy>
  <cp:revision>8</cp:revision>
  <dcterms:created xsi:type="dcterms:W3CDTF">2022-10-10T06:33:47Z</dcterms:created>
  <dcterms:modified xsi:type="dcterms:W3CDTF">2022-10-12T06:55:09Z</dcterms:modified>
</cp:coreProperties>
</file>